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7" r:id="rId9"/>
    <p:sldId id="266" r:id="rId10"/>
    <p:sldId id="269" r:id="rId11"/>
    <p:sldId id="270" r:id="rId12"/>
    <p:sldId id="268" r:id="rId13"/>
    <p:sldId id="26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99"/>
    <a:srgbClr val="336600"/>
    <a:srgbClr val="660066"/>
    <a:srgbClr val="6E9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>
        <p:scale>
          <a:sx n="76" d="100"/>
          <a:sy n="76" d="100"/>
        </p:scale>
        <p:origin x="-171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861557-6D6C-4148-8FCA-BFD9230AA132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F90309-1D9D-4027-9AB3-D8BF9F115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vortex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it/url?sa=i&amp;rct=j&amp;q=&amp;esrc=s&amp;source=images&amp;cd=&amp;cad=rja&amp;uact=8&amp;ved=0ahUKEwiU1duOobrRAhXECBoKHXH1BsgQjRwIBw&amp;url=http://www.centrostudididasco.it/portfolio-item/liceo-scienze-umane/&amp;psig=AFQjCNGY3khtez4fzePXfr2wPAPCdLYxPQ&amp;ust=14842297824578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236073">
            <a:off x="482965" y="1048072"/>
            <a:ext cx="7772400" cy="1470025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Istituto Magistrale Camillo  </a:t>
            </a:r>
            <a:r>
              <a:rPr lang="it-IT" sz="2800" dirty="0" err="1" smtClean="0">
                <a:latin typeface="Comic Sans MS" panose="030F0702030302020204" pitchFamily="66" charset="0"/>
              </a:rPr>
              <a:t>Finocchiaro</a:t>
            </a:r>
            <a:r>
              <a:rPr lang="it-IT" sz="2800" dirty="0" smtClean="0">
                <a:latin typeface="Comic Sans MS" panose="030F0702030302020204" pitchFamily="66" charset="0"/>
              </a:rPr>
              <a:t> Aprile 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latin typeface="Comic Sans MS" panose="030F0702030302020204" pitchFamily="66" charset="0"/>
              </a:rPr>
              <a:t>Via </a:t>
            </a:r>
            <a:r>
              <a:rPr lang="it-IT" sz="2000" dirty="0" err="1" smtClean="0">
                <a:latin typeface="Comic Sans MS" panose="030F0702030302020204" pitchFamily="66" charset="0"/>
              </a:rPr>
              <a:t>Cilea</a:t>
            </a:r>
            <a:r>
              <a:rPr lang="it-IT" sz="2000" dirty="0" smtClean="0">
                <a:latin typeface="Comic Sans MS" panose="030F0702030302020204" pitchFamily="66" charset="0"/>
              </a:rPr>
              <a:t> n.56 – 90144 Palermo</a:t>
            </a:r>
          </a:p>
          <a:p>
            <a:pPr algn="l"/>
            <a:r>
              <a:rPr lang="it-IT" sz="2000" dirty="0" smtClean="0">
                <a:latin typeface="Comic Sans MS" panose="030F0702030302020204" pitchFamily="66" charset="0"/>
              </a:rPr>
              <a:t>Tel 091.343509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1944216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hadows - Lindsey Stirling (Original Song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-0.13102 C 0.06406 -0.13102 0.12013 -0.075 0.12013 -0.00602 C 0.12013 0.06297 0.06406 0.11898 -0.00487 0.11898 C -0.07379 0.11898 -0.12987 0.06297 -0.12987 -0.00602 C -0.12987 -0.075 -0.07379 -0.13102 -0.00487 -0.13102 Z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b="1" dirty="0">
                <a:latin typeface="Comic Sans MS" pitchFamily="66" charset="0"/>
              </a:rPr>
              <a:t>A</a:t>
            </a:r>
            <a:r>
              <a:rPr lang="it-IT" b="1" dirty="0" smtClean="0">
                <a:latin typeface="Comic Sans MS" pitchFamily="66" charset="0"/>
              </a:rPr>
              <a:t>LTERNANZA SCUOLA-LAVORO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5124" name="Picture 4" descr="https://scontent-mxp1-1.xx.fbcdn.net/v/t35.0-12/22643129_1637565296301193_798586117_o.jpg?oh=37220333ae4a18cbd6d02b14c469a19a&amp;oe=59E9D1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1514"/>
            <a:ext cx="5023204" cy="26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-mxp1-1.xx.fbcdn.net/v/t35.0-12/22662751_1637567026301020_1501390415_o.jpg?oh=296a9076efdd92cabdacce5ff9dac319&amp;oe=59E9D79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0" y="3734273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-mxp1-1.xx.fbcdn.net/v/t35.0-12/22563734_1637565302967859_1851146493_o.jpg?oh=7f3e13930a9efc8c06560890f0ba27fa&amp;oe=59E989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6048"/>
            <a:ext cx="5076056" cy="34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ontent-mxp1-1.xx.fbcdn.net/v/t35.0-12/22643267_2037237393178222_1890842955_o.jpg?oh=30cddbd38e151d71a845ecfba52adfdd&amp;oe=59E9B5C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05" y="1102223"/>
            <a:ext cx="4120795" cy="26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C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" y="714"/>
            <a:ext cx="3214762" cy="27802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62" y="4149079"/>
            <a:ext cx="4936237" cy="27401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" y="2780928"/>
            <a:ext cx="5519018" cy="20078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59"/>
            <a:ext cx="4391472" cy="21288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635896" cy="41490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31224"/>
            <a:ext cx="3068960" cy="31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554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5979018_1894019264166703_62297476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36095" cy="2492896"/>
          </a:xfrm>
          <a:prstGeom prst="rect">
            <a:avLst/>
          </a:prstGeom>
        </p:spPr>
      </p:pic>
      <p:pic>
        <p:nvPicPr>
          <p:cNvPr id="4" name="Immagine 3" descr="15978783_1894016980833598_128333563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1835696" cy="4365104"/>
          </a:xfrm>
          <a:prstGeom prst="rect">
            <a:avLst/>
          </a:prstGeom>
        </p:spPr>
      </p:pic>
      <p:pic>
        <p:nvPicPr>
          <p:cNvPr id="5" name="Immagine 4" descr="15967707_10208424168617919_161247471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193704"/>
            <a:ext cx="3568658" cy="2664296"/>
          </a:xfrm>
          <a:prstGeom prst="rect">
            <a:avLst/>
          </a:prstGeom>
        </p:spPr>
      </p:pic>
      <p:pic>
        <p:nvPicPr>
          <p:cNvPr id="6" name="Immagine 5" descr="15875492_10208424182818274_849043473516574806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982226"/>
            <a:ext cx="3923928" cy="2875774"/>
          </a:xfrm>
          <a:prstGeom prst="rect">
            <a:avLst/>
          </a:prstGeom>
        </p:spPr>
      </p:pic>
      <p:pic>
        <p:nvPicPr>
          <p:cNvPr id="7" name="Immagine 6" descr="15994778_10208424183138282_2327051278280512345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420889"/>
            <a:ext cx="3528392" cy="1944216"/>
          </a:xfrm>
          <a:prstGeom prst="rect">
            <a:avLst/>
          </a:prstGeom>
        </p:spPr>
      </p:pic>
      <p:pic>
        <p:nvPicPr>
          <p:cNvPr id="8" name="Immagine 7" descr="15451269_1879013525667277_272592507_n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7884" y="260648"/>
            <a:ext cx="2448272" cy="2420888"/>
          </a:xfrm>
          <a:prstGeom prst="rect">
            <a:avLst/>
          </a:prstGeom>
        </p:spPr>
      </p:pic>
      <p:pic>
        <p:nvPicPr>
          <p:cNvPr id="1028" name="Picture 4" descr="L'immagine può contenere: 2 persone, persone che camminano, folla e spazio all'aper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7929"/>
            <a:ext cx="3347864" cy="2420888"/>
          </a:xfrm>
          <a:prstGeom prst="rect">
            <a:avLst/>
          </a:prstGeom>
          <a:noFill/>
        </p:spPr>
      </p:pic>
      <p:pic>
        <p:nvPicPr>
          <p:cNvPr id="2050" name="Picture 2" descr="https://scontent-mxp1-1.xx.fbcdn.net/v/t35.0-12/22561376_1688212914553487_949735736_o.jpg?oh=4b7ca0337aa1b84d67b40e964a6e92b0&amp;oe=59E9C2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0433"/>
            <a:ext cx="3897069" cy="19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L’Istituto offre due indirizzi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latin typeface="Comic Sans MS" panose="030F0702030302020204" pitchFamily="66" charset="0"/>
              </a:rPr>
              <a:t>L</a:t>
            </a:r>
            <a:r>
              <a:rPr lang="it-IT" sz="1800" b="1" dirty="0" smtClean="0">
                <a:latin typeface="Comic Sans MS" panose="030F0702030302020204" pitchFamily="66" charset="0"/>
              </a:rPr>
              <a:t>iceo delle Scienze Umane  </a:t>
            </a:r>
            <a:endParaRPr lang="it-IT" sz="1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it-IT" sz="2400" b="1" dirty="0" smtClean="0">
                <a:latin typeface="Comic Sans MS" panose="030F0702030302020204" pitchFamily="66" charset="0"/>
              </a:rPr>
              <a:t>L</a:t>
            </a:r>
            <a:r>
              <a:rPr lang="it-IT" sz="1800" b="1" dirty="0" smtClean="0">
                <a:latin typeface="Comic Sans MS" panose="030F0702030302020204" pitchFamily="66" charset="0"/>
              </a:rPr>
              <a:t>iceo delle Scienze Umane con opzione economico-sociale</a:t>
            </a:r>
            <a:endParaRPr lang="it-IT" sz="1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it-IT" sz="2400" b="1" dirty="0" smtClean="0">
                <a:latin typeface="Comic Sans MS" panose="030F0702030302020204" pitchFamily="66" charset="0"/>
              </a:rPr>
              <a:t>   </a:t>
            </a:r>
            <a:r>
              <a:rPr lang="it-IT" sz="2000" b="1" dirty="0" smtClean="0">
                <a:latin typeface="Comic Sans MS" panose="030F0702030302020204" pitchFamily="66" charset="0"/>
              </a:rPr>
              <a:t>entrambe di cinque anni, finalizzate all’acquisizione di competenze relative a: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>
                <a:latin typeface="Comic Sans MS" panose="030F0702030302020204" pitchFamily="66" charset="0"/>
              </a:rPr>
              <a:t>- </a:t>
            </a:r>
            <a:r>
              <a:rPr lang="it-IT" sz="2000" b="1" i="1" dirty="0" smtClean="0">
                <a:latin typeface="Comic Sans MS" panose="030F0702030302020204" pitchFamily="66" charset="0"/>
              </a:rPr>
              <a:t>processi formativi ed educativi</a:t>
            </a:r>
            <a:endParaRPr lang="it-IT" sz="2000" b="1" dirty="0" smtClean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b="1" i="1" dirty="0" smtClean="0">
                <a:latin typeface="Comic Sans MS" panose="030F0702030302020204" pitchFamily="66" charset="0"/>
              </a:rPr>
              <a:t>- problematiche relazionali</a:t>
            </a:r>
            <a:endParaRPr lang="it-IT" sz="2000" b="1" dirty="0" smtClean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b="1" i="1" dirty="0" smtClean="0">
                <a:latin typeface="Comic Sans MS" panose="030F0702030302020204" pitchFamily="66" charset="0"/>
              </a:rPr>
              <a:t>- metodologie comunicative</a:t>
            </a:r>
            <a:endParaRPr lang="it-IT" sz="2000" b="1" dirty="0" smtClean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b="1" i="1" dirty="0" smtClean="0">
                <a:latin typeface="Comic Sans MS" panose="030F0702030302020204" pitchFamily="66" charset="0"/>
              </a:rPr>
              <a:t>- processi culturali e interculturali</a:t>
            </a:r>
            <a:endParaRPr lang="it-IT" sz="2000" b="1" dirty="0" smtClean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b="1" i="1" dirty="0" smtClean="0">
                <a:latin typeface="Comic Sans MS" panose="030F0702030302020204" pitchFamily="66" charset="0"/>
              </a:rPr>
              <a:t>- fenomeni economico - </a:t>
            </a:r>
            <a:r>
              <a:rPr lang="it-IT" sz="2000" b="1" i="1" dirty="0" err="1" smtClean="0">
                <a:latin typeface="Comic Sans MS" panose="030F0702030302020204" pitchFamily="66" charset="0"/>
              </a:rPr>
              <a:t>giuridico-sociali</a:t>
            </a:r>
            <a:r>
              <a:rPr lang="it-IT" sz="2000" b="1" i="1" dirty="0" smtClean="0">
                <a:latin typeface="Comic Sans MS" panose="030F0702030302020204" pitchFamily="66" charset="0"/>
              </a:rPr>
              <a:t>.</a:t>
            </a:r>
            <a:endParaRPr lang="it-IT" sz="2000" b="1" dirty="0" smtClean="0">
              <a:latin typeface="Comic Sans MS" panose="030F0702030302020204" pitchFamily="66" charset="0"/>
            </a:endParaRPr>
          </a:p>
          <a:p>
            <a:endParaRPr lang="it-IT" dirty="0"/>
          </a:p>
        </p:txBody>
      </p:sp>
      <p:pic>
        <p:nvPicPr>
          <p:cNvPr id="2050" name="Picture 2" descr="Risultati immagini per scienze uma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191155"/>
            <a:ext cx="4752528" cy="166684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latin typeface="Comic Sans MS" panose="030F0702030302020204" pitchFamily="66" charset="0"/>
              </a:rPr>
              <a:t>L</a:t>
            </a:r>
            <a:r>
              <a:rPr lang="it-IT" b="1" dirty="0" smtClean="0">
                <a:latin typeface="Comic Sans MS" panose="030F0702030302020204" pitchFamily="66" charset="0"/>
              </a:rPr>
              <a:t>’Istituto offre due indirizzi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3080" lvl="0" indent="-342720">
              <a:spcBef>
                <a:spcPts val="799"/>
              </a:spcBef>
            </a:pPr>
            <a:r>
              <a:rPr lang="it-IT" sz="3200" dirty="0">
                <a:latin typeface="Comic Sans MS" pitchFamily="66"/>
              </a:rPr>
              <a:t>Il Liceo delle Scienze Umane</a:t>
            </a:r>
          </a:p>
          <a:p>
            <a:pPr marL="343080" lvl="0" indent="-342720">
              <a:spcBef>
                <a:spcPts val="799"/>
              </a:spcBef>
            </a:pPr>
            <a:r>
              <a:rPr lang="it-IT" sz="2400" dirty="0">
                <a:latin typeface="Comic Sans MS" pitchFamily="66"/>
              </a:rPr>
              <a:t>    Affronta studi di carattere umanistico approfondendo le Scienze Umane e garantendo, insieme ad una preparazione liceale, una specificità incentrata in studi antropologici, psicologici </a:t>
            </a:r>
            <a:r>
              <a:rPr lang="it-IT" sz="2400">
                <a:latin typeface="Comic Sans MS" pitchFamily="66"/>
              </a:rPr>
              <a:t>e </a:t>
            </a:r>
            <a:r>
              <a:rPr lang="it-IT" sz="2400" smtClean="0">
                <a:latin typeface="Comic Sans MS" pitchFamily="66"/>
              </a:rPr>
              <a:t>pedagogici</a:t>
            </a:r>
            <a:r>
              <a:rPr lang="it-IT" sz="2400" dirty="0">
                <a:latin typeface="Comic Sans MS" pitchFamily="66"/>
              </a:rPr>
              <a:t>.</a:t>
            </a:r>
          </a:p>
          <a:p>
            <a:pPr marL="343080" lvl="0" indent="-342720">
              <a:spcBef>
                <a:spcPts val="799"/>
              </a:spcBef>
            </a:pPr>
            <a:endParaRPr lang="it-IT" sz="3200" dirty="0" smtClean="0">
              <a:latin typeface="Comic Sans MS" pitchFamily="66"/>
            </a:endParaRPr>
          </a:p>
          <a:p>
            <a:pPr marL="343080" lvl="0" indent="-342720">
              <a:spcBef>
                <a:spcPts val="799"/>
              </a:spcBef>
            </a:pPr>
            <a:r>
              <a:rPr lang="it-IT" sz="3200" dirty="0" smtClean="0">
                <a:latin typeface="Comic Sans MS" pitchFamily="66"/>
              </a:rPr>
              <a:t>Il </a:t>
            </a:r>
            <a:r>
              <a:rPr lang="it-IT" sz="3200" dirty="0">
                <a:latin typeface="Comic Sans MS" pitchFamily="66"/>
              </a:rPr>
              <a:t>liceo delle Scienze Umane con opzione economico-sociale</a:t>
            </a:r>
          </a:p>
          <a:p>
            <a:pPr marL="343080" lvl="0" indent="-342720">
              <a:spcBef>
                <a:spcPts val="799"/>
              </a:spcBef>
            </a:pPr>
            <a:r>
              <a:rPr lang="it-IT" sz="2400" dirty="0">
                <a:latin typeface="Franklin Gothic Book" pitchFamily="18"/>
              </a:rPr>
              <a:t>    </a:t>
            </a:r>
            <a:r>
              <a:rPr lang="it-IT" sz="2400" b="0" dirty="0">
                <a:latin typeface="Franklin Gothic Book" pitchFamily="18"/>
              </a:rPr>
              <a:t>  </a:t>
            </a:r>
            <a:r>
              <a:rPr lang="it-IT" sz="2400" dirty="0">
                <a:latin typeface="Comic Sans MS" pitchFamily="66"/>
              </a:rPr>
              <a:t> Nella cornice di un curricolo liceale garantisce l'acquisizione di competenze legate all'ambito socio economico e giuridico, offrendo in una prospettiva internazionale, la conoscenza di una seconda lingua straniera.</a:t>
            </a:r>
          </a:p>
          <a:p>
            <a:pPr marL="633222" indent="-514350">
              <a:buNone/>
            </a:pPr>
            <a:endParaRPr lang="it-IT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59"/>
            <a:ext cx="9144000" cy="198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60338"/>
            <a:ext cx="8229600" cy="1252728"/>
          </a:xfrm>
        </p:spPr>
        <p:txBody>
          <a:bodyPr/>
          <a:lstStyle/>
          <a:p>
            <a:r>
              <a:rPr lang="it-IT" sz="4400" b="1" dirty="0" smtClean="0">
                <a:latin typeface="Comic Sans MS" panose="030F0702030302020204" pitchFamily="66" charset="0"/>
              </a:rPr>
              <a:t>L</a:t>
            </a:r>
            <a:r>
              <a:rPr lang="it-IT" sz="3600" b="1" dirty="0" smtClean="0">
                <a:latin typeface="Comic Sans MS" panose="030F0702030302020204" pitchFamily="66" charset="0"/>
              </a:rPr>
              <a:t>iceo delle Scienze Umane</a:t>
            </a:r>
            <a:endParaRPr lang="it-IT" sz="36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istitutofinocchiaroaprile.gov.it/sites/default/files/cattura1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786195" cy="5517232"/>
          </a:xfrm>
          <a:prstGeom prst="rect">
            <a:avLst/>
          </a:prstGeom>
          <a:noFill/>
        </p:spPr>
      </p:pic>
      <p:sp>
        <p:nvSpPr>
          <p:cNvPr id="1028" name="AutoShape 4" descr="Risultati immagini per scienze uma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scienze uma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scienze uma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 isContent="1"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latin typeface="Comic Sans MS" panose="030F0702030302020204" pitchFamily="66" charset="0"/>
              </a:rPr>
              <a:t>L</a:t>
            </a:r>
            <a:r>
              <a:rPr lang="it-IT" sz="3600" b="1" dirty="0" smtClean="0">
                <a:latin typeface="Comic Sans MS" panose="030F0702030302020204" pitchFamily="66" charset="0"/>
              </a:rPr>
              <a:t>iceo delle Scienze Umane con opzione economico-sociale</a:t>
            </a:r>
            <a:r>
              <a:rPr lang="it-IT" sz="4800" dirty="0" smtClean="0"/>
              <a:t/>
            </a:r>
            <a:br>
              <a:rPr lang="it-IT" sz="4800" dirty="0" smtClean="0"/>
            </a:br>
            <a:endParaRPr lang="it-IT" dirty="0"/>
          </a:p>
        </p:txBody>
      </p:sp>
      <p:pic>
        <p:nvPicPr>
          <p:cNvPr id="16386" name="Picture 2" descr="http://www.istitutofinocchiaroaprile.gov.it/sites/default/files/immagin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7902"/>
            <a:ext cx="6408712" cy="52300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err="1">
                <a:latin typeface="Comic Sans MS" panose="030F0702030302020204" pitchFamily="66" charset="0"/>
              </a:rPr>
              <a:t>A</a:t>
            </a:r>
            <a:r>
              <a:rPr lang="it-IT" b="1" dirty="0" err="1">
                <a:latin typeface="Comic Sans MS" panose="030F0702030302020204" pitchFamily="66" charset="0"/>
              </a:rPr>
              <a:t>ttivita’</a:t>
            </a:r>
            <a:r>
              <a:rPr lang="it-IT" b="1" dirty="0">
                <a:latin typeface="Comic Sans MS" panose="030F0702030302020204" pitchFamily="66" charset="0"/>
              </a:rPr>
              <a:t> Extra curricolari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dirty="0">
                <a:latin typeface="Comic Sans MS" panose="030F0702030302020204" pitchFamily="66" charset="0"/>
              </a:rPr>
              <a:t>A</a:t>
            </a:r>
            <a:r>
              <a:rPr lang="it-IT" sz="2400" dirty="0" smtClean="0">
                <a:latin typeface="Comic Sans MS" panose="030F0702030302020204" pitchFamily="66" charset="0"/>
              </a:rPr>
              <a:t>mbito </a:t>
            </a:r>
            <a:r>
              <a:rPr lang="it-IT" sz="2400" dirty="0">
                <a:latin typeface="Comic Sans MS" panose="030F0702030302020204" pitchFamily="66" charset="0"/>
              </a:rPr>
              <a:t>Scientifico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b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dirty="0" smtClean="0">
                <a:latin typeface="Comic Sans MS" panose="030F0702030302020204" pitchFamily="66" charset="0"/>
              </a:rPr>
              <a:t> </a:t>
            </a:r>
            <a:r>
              <a:rPr lang="it-IT" sz="1800" b="0" dirty="0">
                <a:latin typeface="Comic Sans MS" panose="030F0702030302020204" pitchFamily="66" charset="0"/>
              </a:rPr>
              <a:t>Ed. alla Salute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0" dirty="0">
                <a:latin typeface="Comic Sans MS" panose="030F0702030302020204" pitchFamily="66" charset="0"/>
              </a:rPr>
              <a:t>Ascolto- </a:t>
            </a:r>
            <a:r>
              <a:rPr lang="it-IT" sz="1800" b="0" dirty="0" err="1" smtClean="0">
                <a:latin typeface="Comic Sans MS" panose="030F0702030302020204" pitchFamily="66" charset="0"/>
              </a:rPr>
              <a:t>C.I.C.</a:t>
            </a:r>
            <a:r>
              <a:rPr lang="it-IT" sz="1800" b="0" dirty="0" smtClean="0">
                <a:latin typeface="Comic Sans MS" panose="030F0702030302020204" pitchFamily="66" charset="0"/>
              </a:rPr>
              <a:t> - </a:t>
            </a:r>
            <a:r>
              <a:rPr lang="it-IT" sz="1800" b="0" dirty="0">
                <a:latin typeface="Comic Sans MS" panose="030F0702030302020204" pitchFamily="66" charset="0"/>
              </a:rPr>
              <a:t>Consultorio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0" dirty="0">
                <a:latin typeface="Comic Sans MS" panose="030F0702030302020204" pitchFamily="66" charset="0"/>
              </a:rPr>
              <a:t>Made in </a:t>
            </a:r>
            <a:r>
              <a:rPr lang="it-IT" sz="1800" b="0" dirty="0" err="1">
                <a:latin typeface="Comic Sans MS" panose="030F0702030302020204" pitchFamily="66" charset="0"/>
              </a:rPr>
              <a:t>Italy</a:t>
            </a:r>
            <a:r>
              <a:rPr lang="it-IT" sz="1800" b="0" dirty="0">
                <a:latin typeface="Comic Sans MS" panose="030F0702030302020204" pitchFamily="66" charset="0"/>
              </a:rPr>
              <a:t> - FAI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0" dirty="0">
                <a:latin typeface="Comic Sans MS" panose="030F0702030302020204" pitchFamily="66" charset="0"/>
              </a:rPr>
              <a:t>Solidarietà – Inclusione (</a:t>
            </a:r>
            <a:r>
              <a:rPr lang="it-IT" sz="1800" b="0" dirty="0" err="1">
                <a:latin typeface="Comic Sans MS" panose="030F0702030302020204" pitchFamily="66" charset="0"/>
              </a:rPr>
              <a:t>Telethon</a:t>
            </a:r>
            <a:r>
              <a:rPr lang="it-IT" sz="1800" b="0" dirty="0">
                <a:latin typeface="Comic Sans MS" panose="030F0702030302020204" pitchFamily="66" charset="0"/>
              </a:rPr>
              <a:t>, AIL,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0" dirty="0">
                <a:latin typeface="Comic Sans MS" panose="030F0702030302020204" pitchFamily="66" charset="0"/>
              </a:rPr>
              <a:t>Informazione –Prevenzione (neoplasie, </a:t>
            </a:r>
            <a:r>
              <a:rPr lang="it-IT" sz="1800" b="0" dirty="0" err="1">
                <a:latin typeface="Comic Sans MS" panose="030F0702030302020204" pitchFamily="66" charset="0"/>
              </a:rPr>
              <a:t>talassemia,etc</a:t>
            </a:r>
            <a:r>
              <a:rPr lang="it-IT" sz="1800" b="0" dirty="0">
                <a:latin typeface="Comic Sans MS" panose="030F0702030302020204" pitchFamily="66" charset="0"/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0" dirty="0">
                <a:latin typeface="Comic Sans MS" panose="030F0702030302020204" pitchFamily="66" charset="0"/>
              </a:rPr>
              <a:t>Conferenze con esperti esterni, docenti universitari e primari ( Identità di genere, Laboratori motivazionali, droghe, alcool, </a:t>
            </a:r>
            <a:r>
              <a:rPr lang="it-IT" sz="1800" b="0" dirty="0" err="1">
                <a:latin typeface="Comic Sans MS" panose="030F0702030302020204" pitchFamily="66" charset="0"/>
              </a:rPr>
              <a:t>ludopatie</a:t>
            </a:r>
            <a:r>
              <a:rPr lang="it-IT" sz="1800" b="0" dirty="0">
                <a:latin typeface="Comic Sans MS" panose="030F0702030302020204" pitchFamily="66" charset="0"/>
              </a:rPr>
              <a:t>, etc.)</a:t>
            </a:r>
          </a:p>
          <a:p>
            <a:endParaRPr lang="it-IT" dirty="0"/>
          </a:p>
        </p:txBody>
      </p:sp>
      <p:pic>
        <p:nvPicPr>
          <p:cNvPr id="1026" name="Picture 2" descr="Risultati immagini per f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42" y="4339045"/>
            <a:ext cx="6048672" cy="222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225545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20940" cy="548640"/>
          </a:xfrm>
        </p:spPr>
        <p:txBody>
          <a:bodyPr/>
          <a:lstStyle/>
          <a:p>
            <a:pPr algn="ctr"/>
            <a:r>
              <a:rPr lang="it-IT" sz="4000" b="1" dirty="0" err="1" smtClean="0">
                <a:latin typeface="Comic Sans MS" panose="030F0702030302020204" pitchFamily="66" charset="0"/>
              </a:rPr>
              <a:t>A</a:t>
            </a:r>
            <a:r>
              <a:rPr lang="it-IT" b="1" dirty="0" err="1" smtClean="0">
                <a:latin typeface="Comic Sans MS" panose="030F0702030302020204" pitchFamily="66" charset="0"/>
              </a:rPr>
              <a:t>ttivita’</a:t>
            </a:r>
            <a:r>
              <a:rPr lang="it-IT" b="1" dirty="0" smtClean="0">
                <a:latin typeface="Comic Sans MS" panose="030F0702030302020204" pitchFamily="66" charset="0"/>
              </a:rPr>
              <a:t> Extra curricolari</a:t>
            </a:r>
            <a:endParaRPr lang="it-IT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908720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Comic Sans MS" panose="030F0702030302020204" pitchFamily="66" charset="0"/>
              </a:rPr>
              <a:t>A</a:t>
            </a:r>
            <a:r>
              <a:rPr lang="it-IT" sz="2400" b="1" dirty="0" smtClean="0">
                <a:latin typeface="Comic Sans MS" panose="030F0702030302020204" pitchFamily="66" charset="0"/>
              </a:rPr>
              <a:t>mbito Linguistico-Letterario</a:t>
            </a:r>
          </a:p>
          <a:p>
            <a:pPr marL="285750" indent="-285750"/>
            <a:endParaRPr lang="it-IT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B1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Corso di Tedesco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Premio letterario Mondello</a:t>
            </a:r>
            <a:endParaRPr lang="it-IT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Libriamoci (MIUR)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Settimana degli studi danteschi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Teatro Massimo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Cinema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latin typeface="Comic Sans MS" panose="030F0702030302020204" pitchFamily="66" charset="0"/>
              </a:rPr>
              <a:t>Conferenze con esperti esterni, storici ,letterati, magistrati, etc. (Dacia Maraini, </a:t>
            </a:r>
            <a:r>
              <a:rPr lang="it-IT" dirty="0" err="1" smtClean="0">
                <a:latin typeface="Comic Sans MS" panose="030F0702030302020204" pitchFamily="66" charset="0"/>
              </a:rPr>
              <a:t>S.Formica</a:t>
            </a:r>
            <a:r>
              <a:rPr lang="it-IT" dirty="0" smtClean="0">
                <a:latin typeface="Comic Sans MS" panose="030F0702030302020204" pitchFamily="66" charset="0"/>
              </a:rPr>
              <a:t>, </a:t>
            </a:r>
            <a:r>
              <a:rPr lang="it-IT" dirty="0" err="1" smtClean="0">
                <a:latin typeface="Comic Sans MS" panose="030F0702030302020204" pitchFamily="66" charset="0"/>
              </a:rPr>
              <a:t>Petix</a:t>
            </a:r>
            <a:r>
              <a:rPr lang="it-IT" dirty="0" smtClean="0">
                <a:latin typeface="Comic Sans MS" panose="030F0702030302020204" pitchFamily="66" charset="0"/>
              </a:rPr>
              <a:t>, Feltri, Di Matteo, Zoccola, etc.)</a:t>
            </a:r>
          </a:p>
          <a:p>
            <a:endParaRPr lang="it-IT" sz="1600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098" name="Picture 2" descr="https://scontent-mxp1-1.xx.fbcdn.net/v/t34.0-12/22656471_2037234906511804_12980676_n.jpg?oh=cc917353b620a1957b7a0bec850e1e91&amp;oe=59E9DB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4" y="4365104"/>
            <a:ext cx="3509503" cy="205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https://scontent-mxp1-1.xx.fbcdn.net/v/t35.0-12/22641663_1688224351219010_1021837648_o.jpg?oh=080cd48982b03dc8584f03313057070a&amp;oe=59E97E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4" y="4365104"/>
            <a:ext cx="3669926" cy="2065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08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b="1" dirty="0" smtClean="0">
                <a:latin typeface="Comic Sans MS" panose="030F0702030302020204" pitchFamily="66" charset="0"/>
              </a:rPr>
              <a:t>A</a:t>
            </a:r>
            <a:r>
              <a:rPr lang="it-IT" b="1" dirty="0" smtClean="0">
                <a:latin typeface="Comic Sans MS" panose="030F0702030302020204" pitchFamily="66" charset="0"/>
              </a:rPr>
              <a:t>TTIVITA’ SPORTIVE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Comic Sans MS" panose="030F0702030302020204" pitchFamily="66" charset="0"/>
              </a:rPr>
              <a:t>Pallavolo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Comic Sans MS" panose="030F0702030302020204" pitchFamily="66" charset="0"/>
              </a:rPr>
              <a:t>Corsa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Comic Sans MS" panose="030F0702030302020204" pitchFamily="66" charset="0"/>
              </a:rPr>
              <a:t>Atletica leggera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Comic Sans MS" panose="030F0702030302020204" pitchFamily="66" charset="0"/>
              </a:rPr>
              <a:t>Palla Tamburello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Comic Sans MS" panose="030F0702030302020204" pitchFamily="66" charset="0"/>
              </a:rPr>
              <a:t>Corsa Campestre </a:t>
            </a:r>
          </a:p>
        </p:txBody>
      </p:sp>
      <p:pic>
        <p:nvPicPr>
          <p:cNvPr id="1026" name="Picture 2" descr="Risultati immagini per pallavo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716989" cy="2075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running sport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627">
            <a:off x="474373" y="3717032"/>
            <a:ext cx="4032448" cy="1928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61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">
        <p14:glitter pattern="hexagon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6E94E8"/>
                </a:solidFill>
                <a:latin typeface="Comic Sans MS" pitchFamily="66" charset="0"/>
              </a:rPr>
              <a:t>SETTIMANA DELLO STUDENTE</a:t>
            </a:r>
            <a:br>
              <a:rPr lang="it-IT" b="1" dirty="0" smtClean="0">
                <a:solidFill>
                  <a:srgbClr val="6E94E8"/>
                </a:solidFill>
                <a:latin typeface="Comic Sans MS" pitchFamily="66" charset="0"/>
              </a:rPr>
            </a:br>
            <a:r>
              <a:rPr lang="it-IT" b="1" dirty="0" smtClean="0">
                <a:solidFill>
                  <a:srgbClr val="6E94E8"/>
                </a:solidFill>
                <a:latin typeface="Comic Sans MS" pitchFamily="66" charset="0"/>
              </a:rPr>
              <a:t>TANTISSIME ATTIVITA’ </a:t>
            </a:r>
            <a:endParaRPr lang="it-IT" b="1" dirty="0">
              <a:solidFill>
                <a:srgbClr val="6E94E8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24744"/>
            <a:ext cx="7520940" cy="35798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TEATRALI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CINEFORUM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CINEFILOSOFIA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CONFERENZE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DIDATTICA PER CLASSI PARALLELE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LABORATORI : MUSICALI – FOTOGRAFICI – LETTERALI -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SPETTACOLO FINALE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BAND D’ISTITUTO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NOTTE BIANCA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232248" cy="167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scontent-mxp1-1.xx.fbcdn.net/v/t34.0-12/22554425_1688217874552991_845750694_n.jpg?oh=60d21fc4c4f9976bd5abd1d6e740106c&amp;oe=59E8A8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326358" cy="2022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s://scontent-mxp1-1.xx.fbcdn.net/v/t34.0-12/22554562_1688217884552990_449669065_n.jpg?oh=3f5974ce2aa612e916b9c1ebb7e163fc&amp;oe=59E9E4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89565"/>
            <a:ext cx="2034280" cy="2381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385</TotalTime>
  <Words>270</Words>
  <Application>Microsoft Office PowerPoint</Application>
  <PresentationFormat>Presentazione su schermo (4:3)</PresentationFormat>
  <Paragraphs>61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Angoli</vt:lpstr>
      <vt:lpstr>Istituto Magistrale Camillo  Finocchiaro Aprile </vt:lpstr>
      <vt:lpstr>L’Istituto offre due indirizzi</vt:lpstr>
      <vt:lpstr>L’Istituto offre due indirizzi</vt:lpstr>
      <vt:lpstr>Liceo delle Scienze Umane</vt:lpstr>
      <vt:lpstr>Liceo delle Scienze Umane con opzione economico-sociale </vt:lpstr>
      <vt:lpstr>Attivita’ Extra curricolari</vt:lpstr>
      <vt:lpstr>Attivita’ Extra curricolari</vt:lpstr>
      <vt:lpstr>ATTIVITA’ SPORTIVE</vt:lpstr>
      <vt:lpstr>SETTIMANA DELLO STUDENTE TANTISSIME ATTIVITA’ </vt:lpstr>
      <vt:lpstr>ALTERNANZA SCUOLA-LAVORO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L’Istituto offre due proposte</dc:title>
  <dc:creator>Titti Giuliana</dc:creator>
  <cp:lastModifiedBy>alunno11</cp:lastModifiedBy>
  <cp:revision>45</cp:revision>
  <dcterms:created xsi:type="dcterms:W3CDTF">2017-01-11T13:49:51Z</dcterms:created>
  <dcterms:modified xsi:type="dcterms:W3CDTF">2017-10-19T08:27:50Z</dcterms:modified>
</cp:coreProperties>
</file>